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 id="263" r:id="rId6"/>
    <p:sldId id="264" r:id="rId7"/>
    <p:sldId id="268" r:id="rId8"/>
    <p:sldId id="269" r:id="rId9"/>
    <p:sldId id="270"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5" d="100"/>
          <a:sy n="65" d="100"/>
        </p:scale>
        <p:origin x="6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C6C378-D345-405B-9AFD-CFD1530C5D2A}"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560579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C6C378-D345-405B-9AFD-CFD1530C5D2A}"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1408622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C6C378-D345-405B-9AFD-CFD1530C5D2A}"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2676336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C6C378-D345-405B-9AFD-CFD1530C5D2A}"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50820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C6C378-D345-405B-9AFD-CFD1530C5D2A}" type="datetimeFigureOut">
              <a:rPr lang="en-GB" smtClean="0"/>
              <a:t>15/02/2023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3120985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C6C378-D345-405B-9AFD-CFD1530C5D2A}" type="datetimeFigureOut">
              <a:rPr lang="en-GB" smtClean="0"/>
              <a:t>15/02/2023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100285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C6C378-D345-405B-9AFD-CFD1530C5D2A}" type="datetimeFigureOut">
              <a:rPr lang="en-GB" smtClean="0"/>
              <a:t>15/02/2023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2414043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C6C378-D345-405B-9AFD-CFD1530C5D2A}"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2560205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C6C378-D345-405B-9AFD-CFD1530C5D2A}" type="datetimeFigureOut">
              <a:rPr lang="en-GB" smtClean="0"/>
              <a:t>15/02/2023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854370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C6C378-D345-405B-9AFD-CFD1530C5D2A}"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3739857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C6C378-D345-405B-9AFD-CFD1530C5D2A}" type="datetimeFigureOut">
              <a:rPr lang="en-GB" smtClean="0"/>
              <a:t>15/02/2023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96262-3C3E-4A4D-AB3C-0F04FA641BC4}" type="slidenum">
              <a:rPr lang="en-GB" smtClean="0"/>
              <a:t>‹#›</a:t>
            </a:fld>
            <a:endParaRPr lang="en-GB"/>
          </a:p>
        </p:txBody>
      </p:sp>
    </p:spTree>
    <p:extLst>
      <p:ext uri="{BB962C8B-B14F-4D97-AF65-F5344CB8AC3E}">
        <p14:creationId xmlns:p14="http://schemas.microsoft.com/office/powerpoint/2010/main" val="2924980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C6C378-D345-405B-9AFD-CFD1530C5D2A}" type="datetimeFigureOut">
              <a:rPr lang="en-GB" smtClean="0"/>
              <a:t>15/02/2023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596262-3C3E-4A4D-AB3C-0F04FA641BC4}" type="slidenum">
              <a:rPr lang="en-GB" smtClean="0"/>
              <a:t>‹#›</a:t>
            </a:fld>
            <a:endParaRPr lang="en-GB"/>
          </a:p>
        </p:txBody>
      </p:sp>
    </p:spTree>
    <p:extLst>
      <p:ext uri="{BB962C8B-B14F-4D97-AF65-F5344CB8AC3E}">
        <p14:creationId xmlns:p14="http://schemas.microsoft.com/office/powerpoint/2010/main" val="30366505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openingworlds.uk/"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latin typeface="Kinetic Letters" panose="00000500000000000000" pitchFamily="50" charset="0"/>
              </a:rPr>
              <a:t>Religious Education at Priory</a:t>
            </a:r>
            <a:endParaRPr lang="en-GB" b="1" dirty="0">
              <a:latin typeface="Kinetic Letters" panose="00000500000000000000" pitchFamily="50"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78" y="0"/>
            <a:ext cx="2344721" cy="1152801"/>
          </a:xfrm>
          <a:prstGeom prst="rect">
            <a:avLst/>
          </a:prstGeom>
        </p:spPr>
      </p:pic>
      <p:pic>
        <p:nvPicPr>
          <p:cNvPr id="6" name="Picture 5"/>
          <p:cNvPicPr>
            <a:picLocks noChangeAspect="1"/>
          </p:cNvPicPr>
          <p:nvPr/>
        </p:nvPicPr>
        <p:blipFill rotWithShape="1">
          <a:blip r:embed="rId3"/>
          <a:srcRect l="2203" t="9842" r="74825" b="75419"/>
          <a:stretch/>
        </p:blipFill>
        <p:spPr>
          <a:xfrm>
            <a:off x="8087054" y="5377218"/>
            <a:ext cx="4104946" cy="1480782"/>
          </a:xfrm>
          <a:prstGeom prst="rect">
            <a:avLst/>
          </a:prstGeom>
        </p:spPr>
      </p:pic>
    </p:spTree>
    <p:extLst>
      <p:ext uri="{BB962C8B-B14F-4D97-AF65-F5344CB8AC3E}">
        <p14:creationId xmlns:p14="http://schemas.microsoft.com/office/powerpoint/2010/main" val="3731235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78" y="0"/>
            <a:ext cx="2344721" cy="1152801"/>
          </a:xfrm>
          <a:prstGeom prst="rect">
            <a:avLst/>
          </a:prstGeom>
        </p:spPr>
      </p:pic>
      <p:sp>
        <p:nvSpPr>
          <p:cNvPr id="4" name="Rectangle 3"/>
          <p:cNvSpPr/>
          <p:nvPr/>
        </p:nvSpPr>
        <p:spPr>
          <a:xfrm>
            <a:off x="245660" y="1290881"/>
            <a:ext cx="11586949" cy="5416868"/>
          </a:xfrm>
          <a:prstGeom prst="rect">
            <a:avLst/>
          </a:prstGeom>
        </p:spPr>
        <p:txBody>
          <a:bodyPr wrap="square">
            <a:spAutoFit/>
          </a:bodyPr>
          <a:lstStyle/>
          <a:p>
            <a:pPr algn="just">
              <a:spcAft>
                <a:spcPts val="800"/>
              </a:spcAft>
            </a:pPr>
            <a:r>
              <a:rPr lang="en-GB" sz="2800" b="1" u="sng" dirty="0" smtClean="0">
                <a:latin typeface="Kinetic Letters" panose="00000500000000000000" pitchFamily="50" charset="0"/>
                <a:ea typeface="Calibri" panose="020F0502020204030204" pitchFamily="34" charset="0"/>
                <a:cs typeface="Calibri" panose="020F0502020204030204" pitchFamily="34" charset="0"/>
              </a:rPr>
              <a:t>Intent</a:t>
            </a: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GB" sz="2800" dirty="0">
                <a:latin typeface="Kinetic Letters" panose="00000500000000000000" pitchFamily="50" charset="0"/>
                <a:ea typeface="Calibri" panose="020F0502020204030204" pitchFamily="34" charset="0"/>
                <a:cs typeface="Calibri" panose="020F0502020204030204" pitchFamily="34" charset="0"/>
              </a:rPr>
              <a:t>Religious Education will develop children’s knowledge and understanding of different religious traditions and cultures, which will allow them to have an awareness of the world around them. The curriculum will allow children to deepen their thinking and make connections between their lives and the lives of others. Thus enabling them to have mutual respect, understand the importance of religion and the sense of belonging. RE offers children the opportunities to reflect on their own beliefs and values along with respecting those within the school and wider community. </a:t>
            </a:r>
            <a:endParaRPr lang="en-GB" sz="2800" dirty="0" smtClean="0">
              <a:latin typeface="Kinetic Letters" panose="00000500000000000000" pitchFamily="50" charset="0"/>
              <a:ea typeface="Calibri" panose="020F0502020204030204" pitchFamily="34" charset="0"/>
              <a:cs typeface="Calibri" panose="020F0502020204030204" pitchFamily="34" charset="0"/>
            </a:endParaRPr>
          </a:p>
          <a:p>
            <a:pPr algn="just">
              <a:spcAft>
                <a:spcPts val="800"/>
              </a:spcAft>
            </a:pP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800" dirty="0">
                <a:solidFill>
                  <a:srgbClr val="000000"/>
                </a:solidFill>
                <a:latin typeface="Kinetic Letters" panose="00000500000000000000" pitchFamily="50" charset="0"/>
                <a:ea typeface="Calibri" panose="020F0502020204030204" pitchFamily="34" charset="0"/>
                <a:cs typeface="Calibri" panose="020F0502020204030204" pitchFamily="34" charset="0"/>
              </a:rPr>
              <a:t>The key principles which underpin religious education are reflected in the two attainment targets:</a:t>
            </a: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800" dirty="0">
                <a:solidFill>
                  <a:srgbClr val="000000"/>
                </a:solidFill>
                <a:latin typeface="Kinetic Letters" panose="00000500000000000000" pitchFamily="50" charset="0"/>
                <a:ea typeface="Calibri" panose="020F0502020204030204" pitchFamily="34" charset="0"/>
                <a:cs typeface="Calibri" panose="020F0502020204030204" pitchFamily="34" charset="0"/>
              </a:rPr>
              <a:t> </a:t>
            </a: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800" dirty="0">
                <a:solidFill>
                  <a:srgbClr val="000000"/>
                </a:solidFill>
                <a:latin typeface="Kinetic Letters" panose="00000500000000000000" pitchFamily="50" charset="0"/>
                <a:ea typeface="Calibri" panose="020F0502020204030204" pitchFamily="34" charset="0"/>
                <a:cs typeface="Calibri" panose="020F0502020204030204" pitchFamily="34" charset="0"/>
              </a:rPr>
              <a:t>Attainment Target 1 - Learning about religion</a:t>
            </a: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800" dirty="0">
                <a:solidFill>
                  <a:srgbClr val="000000"/>
                </a:solidFill>
                <a:latin typeface="Kinetic Letters" panose="00000500000000000000" pitchFamily="50" charset="0"/>
                <a:ea typeface="Calibri" panose="020F0502020204030204" pitchFamily="34" charset="0"/>
                <a:cs typeface="Calibri" panose="020F0502020204030204" pitchFamily="34" charset="0"/>
              </a:rPr>
              <a:t>Attainment Target 2 - Learning from religion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rotWithShape="1">
          <a:blip r:embed="rId3"/>
          <a:srcRect l="2203" t="9842" r="74825" b="75419"/>
          <a:stretch/>
        </p:blipFill>
        <p:spPr>
          <a:xfrm>
            <a:off x="8087054" y="5377218"/>
            <a:ext cx="4104946" cy="1480782"/>
          </a:xfrm>
          <a:prstGeom prst="rect">
            <a:avLst/>
          </a:prstGeom>
        </p:spPr>
      </p:pic>
    </p:spTree>
    <p:extLst>
      <p:ext uri="{BB962C8B-B14F-4D97-AF65-F5344CB8AC3E}">
        <p14:creationId xmlns:p14="http://schemas.microsoft.com/office/powerpoint/2010/main" val="7448520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78" y="0"/>
            <a:ext cx="2344721" cy="1152801"/>
          </a:xfrm>
          <a:prstGeom prst="rect">
            <a:avLst/>
          </a:prstGeom>
        </p:spPr>
      </p:pic>
      <p:sp>
        <p:nvSpPr>
          <p:cNvPr id="2" name="Rectangle 1"/>
          <p:cNvSpPr/>
          <p:nvPr/>
        </p:nvSpPr>
        <p:spPr>
          <a:xfrm>
            <a:off x="104178" y="1152801"/>
            <a:ext cx="11878555" cy="1475404"/>
          </a:xfrm>
          <a:prstGeom prst="rect">
            <a:avLst/>
          </a:prstGeom>
        </p:spPr>
        <p:txBody>
          <a:bodyPr wrap="square">
            <a:spAutoFit/>
          </a:bodyPr>
          <a:lstStyle/>
          <a:p>
            <a:pPr algn="just">
              <a:lnSpc>
                <a:spcPct val="107000"/>
              </a:lnSpc>
              <a:spcAft>
                <a:spcPts val="0"/>
              </a:spcAft>
            </a:pPr>
            <a:r>
              <a:rPr lang="en-GB" sz="2800" b="1" u="sng" dirty="0">
                <a:solidFill>
                  <a:srgbClr val="000000"/>
                </a:solidFill>
                <a:latin typeface="Kinetic Letters" panose="00000500000000000000" pitchFamily="50" charset="0"/>
                <a:ea typeface="Calibri" panose="020F0502020204030204" pitchFamily="34" charset="0"/>
                <a:cs typeface="Calibri" panose="020F0502020204030204" pitchFamily="34" charset="0"/>
              </a:rPr>
              <a:t>Implementation </a:t>
            </a:r>
            <a:endParaRPr lang="en-GB"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2800" dirty="0">
                <a:solidFill>
                  <a:srgbClr val="000000"/>
                </a:solidFill>
                <a:latin typeface="Kinetic Letters" panose="00000500000000000000" pitchFamily="50" charset="0"/>
                <a:ea typeface="Calibri" panose="020F0502020204030204" pitchFamily="34" charset="0"/>
                <a:cs typeface="ArialMT"/>
              </a:rPr>
              <a:t>Religious education is an important aspect of a broad and balanced curriculum for all children which offers children the opportunities to look at religion through different avenues, for example;  </a:t>
            </a:r>
            <a:endParaRPr lang="en-GB" sz="2800" dirty="0" smtClean="0">
              <a:solidFill>
                <a:srgbClr val="000000"/>
              </a:solidFill>
              <a:latin typeface="Kinetic Letters" panose="00000500000000000000" pitchFamily="50" charset="0"/>
              <a:ea typeface="Calibri" panose="020F0502020204030204" pitchFamily="34" charset="0"/>
              <a:cs typeface="ArialMT"/>
            </a:endParaRPr>
          </a:p>
        </p:txBody>
      </p:sp>
      <p:sp>
        <p:nvSpPr>
          <p:cNvPr id="3" name="Rectangle 2"/>
          <p:cNvSpPr/>
          <p:nvPr/>
        </p:nvSpPr>
        <p:spPr>
          <a:xfrm>
            <a:off x="104178" y="2112451"/>
            <a:ext cx="9230891" cy="3319498"/>
          </a:xfrm>
          <a:prstGeom prst="rect">
            <a:avLst/>
          </a:prstGeom>
        </p:spPr>
        <p:txBody>
          <a:bodyPr wrap="square">
            <a:spAutoFit/>
          </a:bodyPr>
          <a:lstStyle/>
          <a:p>
            <a:pPr algn="just">
              <a:lnSpc>
                <a:spcPct val="107000"/>
              </a:lnSpc>
              <a:spcAft>
                <a:spcPts val="0"/>
              </a:spcAft>
            </a:pP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Exploring images and stories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Discussions regarding key issues </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Exploring and discussing religious artefacts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Comparing different religions and their beliefs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Acquire knowledge and an understanding of religious views and values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Understanding the importance of mutual respect, diversity and a sense of </a:t>
            </a:r>
            <a:r>
              <a:rPr lang="en-GB" sz="2800" dirty="0" smtClean="0">
                <a:solidFill>
                  <a:srgbClr val="000000"/>
                </a:solidFill>
                <a:latin typeface="Kinetic Letters" panose="00000500000000000000" pitchFamily="50" charset="0"/>
                <a:ea typeface="Calibri" panose="020F0502020204030204" pitchFamily="34" charset="0"/>
                <a:cs typeface="ArialMT"/>
              </a:rPr>
              <a:t>belonging</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rotWithShape="1">
          <a:blip r:embed="rId4"/>
          <a:srcRect l="2203" t="9842" r="74825" b="75419"/>
          <a:stretch/>
        </p:blipFill>
        <p:spPr>
          <a:xfrm>
            <a:off x="8087054" y="5377218"/>
            <a:ext cx="4104946" cy="1480782"/>
          </a:xfrm>
          <a:prstGeom prst="rect">
            <a:avLst/>
          </a:prstGeom>
        </p:spPr>
      </p:pic>
      <p:sp>
        <p:nvSpPr>
          <p:cNvPr id="6" name="Rectangle 5"/>
          <p:cNvSpPr/>
          <p:nvPr/>
        </p:nvSpPr>
        <p:spPr>
          <a:xfrm>
            <a:off x="104178" y="5377218"/>
            <a:ext cx="7982876" cy="1006879"/>
          </a:xfrm>
          <a:prstGeom prst="rect">
            <a:avLst/>
          </a:prstGeom>
        </p:spPr>
        <p:txBody>
          <a:bodyPr wrap="square">
            <a:spAutoFit/>
          </a:bodyPr>
          <a:lstStyle/>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Partaking in whole school events such as Harvest Festival, school performances and religious festivals </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5276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78" y="0"/>
            <a:ext cx="2344721" cy="1152801"/>
          </a:xfrm>
          <a:prstGeom prst="rect">
            <a:avLst/>
          </a:prstGeom>
        </p:spPr>
      </p:pic>
      <p:sp>
        <p:nvSpPr>
          <p:cNvPr id="2" name="Rectangle 1"/>
          <p:cNvSpPr/>
          <p:nvPr/>
        </p:nvSpPr>
        <p:spPr>
          <a:xfrm>
            <a:off x="104178" y="1152801"/>
            <a:ext cx="11742079" cy="2850973"/>
          </a:xfrm>
          <a:prstGeom prst="rect">
            <a:avLst/>
          </a:prstGeom>
        </p:spPr>
        <p:txBody>
          <a:bodyPr wrap="square">
            <a:spAutoFit/>
          </a:bodyPr>
          <a:lstStyle/>
          <a:p>
            <a:pPr algn="just">
              <a:lnSpc>
                <a:spcPct val="107000"/>
              </a:lnSpc>
              <a:spcAft>
                <a:spcPts val="0"/>
              </a:spcAft>
            </a:pPr>
            <a:r>
              <a:rPr lang="en-GB" sz="2800" b="1" u="sng" dirty="0">
                <a:solidFill>
                  <a:srgbClr val="000000"/>
                </a:solidFill>
                <a:latin typeface="Kinetic Letters" panose="00000500000000000000" pitchFamily="50" charset="0"/>
                <a:ea typeface="Calibri" panose="020F0502020204030204" pitchFamily="34" charset="0"/>
                <a:cs typeface="ArialMT"/>
              </a:rPr>
              <a:t>Impact</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Extent and further children’s knowledge and understanding of different religions and their beliefs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Develop an understanding of religious vocabulary</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Contribute to discussions regarding religion and beliefs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Understanding the importance of religion and faith to individuals</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Blip>
                <a:blip r:embed="rId3"/>
              </a:buBlip>
            </a:pPr>
            <a:r>
              <a:rPr lang="en-GB" sz="2800" dirty="0">
                <a:solidFill>
                  <a:srgbClr val="000000"/>
                </a:solidFill>
                <a:latin typeface="Kinetic Letters" panose="00000500000000000000" pitchFamily="50" charset="0"/>
                <a:ea typeface="Calibri" panose="020F0502020204030204" pitchFamily="34" charset="0"/>
                <a:cs typeface="ArialMT"/>
              </a:rPr>
              <a:t>Make links between their own lives and those of others in their community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rotWithShape="1">
          <a:blip r:embed="rId4"/>
          <a:srcRect l="2203" t="9842" r="74825" b="75419"/>
          <a:stretch/>
        </p:blipFill>
        <p:spPr>
          <a:xfrm>
            <a:off x="8087054" y="5377218"/>
            <a:ext cx="4104946" cy="1480782"/>
          </a:xfrm>
          <a:prstGeom prst="rect">
            <a:avLst/>
          </a:prstGeom>
        </p:spPr>
      </p:pic>
    </p:spTree>
    <p:extLst>
      <p:ext uri="{BB962C8B-B14F-4D97-AF65-F5344CB8AC3E}">
        <p14:creationId xmlns:p14="http://schemas.microsoft.com/office/powerpoint/2010/main" val="35370537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665" y="1493316"/>
            <a:ext cx="10515600" cy="4351338"/>
          </a:xfrm>
        </p:spPr>
        <p:txBody>
          <a:bodyPr/>
          <a:lstStyle/>
          <a:p>
            <a:pPr marL="0" indent="0" algn="ctr">
              <a:buNone/>
            </a:pPr>
            <a:endParaRPr lang="en-GB" sz="4000" dirty="0">
              <a:latin typeface="Kinetic Letters" panose="00000500000000000000" pitchFamily="50" charset="0"/>
              <a:hlinkClick r:id="rId2"/>
            </a:endParaRPr>
          </a:p>
          <a:p>
            <a:pPr marL="0" indent="0" algn="ctr">
              <a:buNone/>
            </a:pPr>
            <a:r>
              <a:rPr lang="en-GB" sz="6000" dirty="0" smtClean="0">
                <a:latin typeface="Kinetic Letters" panose="00000500000000000000" pitchFamily="50" charset="0"/>
                <a:hlinkClick r:id="rId2"/>
              </a:rPr>
              <a:t>https://openingworlds.uk/</a:t>
            </a:r>
            <a:endParaRPr lang="en-GB" sz="6000" dirty="0" smtClean="0">
              <a:latin typeface="Kinetic Letters" panose="00000500000000000000" pitchFamily="50" charset="0"/>
            </a:endParaRPr>
          </a:p>
          <a:p>
            <a:pPr marL="0" indent="0" algn="ctr">
              <a:buNone/>
            </a:pPr>
            <a:r>
              <a:rPr lang="en-GB" sz="6000" dirty="0" smtClean="0">
                <a:latin typeface="Kinetic Letters" panose="00000500000000000000" pitchFamily="50" charset="0"/>
              </a:rPr>
              <a:t>Password – </a:t>
            </a:r>
            <a:r>
              <a:rPr lang="en-GB" sz="6000" dirty="0" err="1">
                <a:latin typeface="Kinetic Letters" panose="00000500000000000000" pitchFamily="50" charset="0"/>
              </a:rPr>
              <a:t>OpeningWorlds</a:t>
            </a:r>
            <a:r>
              <a:rPr lang="en-GB" sz="6000" dirty="0">
                <a:latin typeface="Kinetic Letters" panose="00000500000000000000" pitchFamily="50" charset="0"/>
              </a:rPr>
              <a:t>*23</a:t>
            </a:r>
            <a:endParaRPr lang="en-GB" sz="6000" dirty="0" smtClean="0">
              <a:latin typeface="Kinetic Letters" panose="00000500000000000000" pitchFamily="50" charset="0"/>
            </a:endParaRPr>
          </a:p>
          <a:p>
            <a:pPr marL="0" indent="0">
              <a:buNone/>
            </a:pPr>
            <a:endParaRPr lang="en-GB" sz="4400" dirty="0"/>
          </a:p>
        </p:txBody>
      </p:sp>
      <p:pic>
        <p:nvPicPr>
          <p:cNvPr id="4" name="Picture 3"/>
          <p:cNvPicPr>
            <a:picLocks noChangeAspect="1"/>
          </p:cNvPicPr>
          <p:nvPr/>
        </p:nvPicPr>
        <p:blipFill rotWithShape="1">
          <a:blip r:embed="rId3"/>
          <a:srcRect l="2203" t="9842" r="74825" b="75419"/>
          <a:stretch/>
        </p:blipFill>
        <p:spPr>
          <a:xfrm>
            <a:off x="8087054" y="5377218"/>
            <a:ext cx="4104946" cy="148078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178" y="0"/>
            <a:ext cx="2344721" cy="1152801"/>
          </a:xfrm>
          <a:prstGeom prst="rect">
            <a:avLst/>
          </a:prstGeom>
        </p:spPr>
      </p:pic>
    </p:spTree>
    <p:extLst>
      <p:ext uri="{BB962C8B-B14F-4D97-AF65-F5344CB8AC3E}">
        <p14:creationId xmlns:p14="http://schemas.microsoft.com/office/powerpoint/2010/main" val="4798532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4244"/>
          <a:stretch/>
        </p:blipFill>
        <p:spPr>
          <a:xfrm>
            <a:off x="190926" y="232013"/>
            <a:ext cx="11836738" cy="6372454"/>
          </a:xfrm>
          <a:prstGeom prst="rect">
            <a:avLst/>
          </a:prstGeom>
        </p:spPr>
      </p:pic>
      <p:sp>
        <p:nvSpPr>
          <p:cNvPr id="5" name="Rectangle 4"/>
          <p:cNvSpPr/>
          <p:nvPr/>
        </p:nvSpPr>
        <p:spPr>
          <a:xfrm>
            <a:off x="8340811" y="864973"/>
            <a:ext cx="1186248" cy="457200"/>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97049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945F3514-1DFC-4CD1-A33E-CA236184369C}"/>
              </a:ext>
            </a:extLst>
          </p:cNvPr>
          <p:cNvSpPr txBox="1"/>
          <p:nvPr/>
        </p:nvSpPr>
        <p:spPr>
          <a:xfrm>
            <a:off x="3321148" y="356718"/>
            <a:ext cx="5495414" cy="584775"/>
          </a:xfrm>
          <a:prstGeom prst="rect">
            <a:avLst/>
          </a:prstGeom>
          <a:noFill/>
        </p:spPr>
        <p:txBody>
          <a:bodyPr wrap="square" rtlCol="0">
            <a:spAutoFit/>
          </a:bodyPr>
          <a:lstStyle/>
          <a:p>
            <a:pPr algn="ctr"/>
            <a:r>
              <a:rPr lang="en-GB" sz="3200" b="1" dirty="0" smtClean="0">
                <a:latin typeface="Kinetic Letters" panose="00000500000000000000" pitchFamily="50" charset="0"/>
              </a:rPr>
              <a:t>Autumn Coverage: Year 1 to Year 6</a:t>
            </a:r>
            <a:endParaRPr lang="en-GB" sz="3200" b="1" dirty="0">
              <a:latin typeface="Kinetic Letters" panose="00000500000000000000" pitchFamily="50"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709574240"/>
              </p:ext>
            </p:extLst>
          </p:nvPr>
        </p:nvGraphicFramePr>
        <p:xfrm>
          <a:off x="53172" y="1060473"/>
          <a:ext cx="11693136" cy="3931920"/>
        </p:xfrm>
        <a:graphic>
          <a:graphicData uri="http://schemas.openxmlformats.org/drawingml/2006/table">
            <a:tbl>
              <a:tblPr firstRow="1" bandRow="1">
                <a:tableStyleId>{5C22544A-7EE6-4342-B048-85BDC9FD1C3A}</a:tableStyleId>
              </a:tblPr>
              <a:tblGrid>
                <a:gridCol w="1157067">
                  <a:extLst>
                    <a:ext uri="{9D8B030D-6E8A-4147-A177-3AD203B41FA5}">
                      <a16:colId xmlns:a16="http://schemas.microsoft.com/office/drawing/2014/main" xmlns="" val="1682338250"/>
                    </a:ext>
                  </a:extLst>
                </a:gridCol>
                <a:gridCol w="1951629">
                  <a:extLst>
                    <a:ext uri="{9D8B030D-6E8A-4147-A177-3AD203B41FA5}">
                      <a16:colId xmlns:a16="http://schemas.microsoft.com/office/drawing/2014/main" xmlns="" val="4215414046"/>
                    </a:ext>
                  </a:extLst>
                </a:gridCol>
                <a:gridCol w="1902648">
                  <a:extLst>
                    <a:ext uri="{9D8B030D-6E8A-4147-A177-3AD203B41FA5}">
                      <a16:colId xmlns:a16="http://schemas.microsoft.com/office/drawing/2014/main" xmlns="" val="1724691979"/>
                    </a:ext>
                  </a:extLst>
                </a:gridCol>
                <a:gridCol w="1670448">
                  <a:extLst>
                    <a:ext uri="{9D8B030D-6E8A-4147-A177-3AD203B41FA5}">
                      <a16:colId xmlns:a16="http://schemas.microsoft.com/office/drawing/2014/main" xmlns="" val="124358967"/>
                    </a:ext>
                  </a:extLst>
                </a:gridCol>
                <a:gridCol w="1670448">
                  <a:extLst>
                    <a:ext uri="{9D8B030D-6E8A-4147-A177-3AD203B41FA5}">
                      <a16:colId xmlns:a16="http://schemas.microsoft.com/office/drawing/2014/main" xmlns="" val="3211516488"/>
                    </a:ext>
                  </a:extLst>
                </a:gridCol>
                <a:gridCol w="1670448">
                  <a:extLst>
                    <a:ext uri="{9D8B030D-6E8A-4147-A177-3AD203B41FA5}">
                      <a16:colId xmlns:a16="http://schemas.microsoft.com/office/drawing/2014/main" xmlns="" val="3638276786"/>
                    </a:ext>
                  </a:extLst>
                </a:gridCol>
                <a:gridCol w="1670448">
                  <a:extLst>
                    <a:ext uri="{9D8B030D-6E8A-4147-A177-3AD203B41FA5}">
                      <a16:colId xmlns:a16="http://schemas.microsoft.com/office/drawing/2014/main" xmlns="" val="2092227002"/>
                    </a:ext>
                  </a:extLst>
                </a:gridCol>
              </a:tblGrid>
              <a:tr h="407437">
                <a:tc gridSpan="7">
                  <a:txBody>
                    <a:bodyPr/>
                    <a:lstStyle/>
                    <a:p>
                      <a:pPr algn="ctr"/>
                      <a:r>
                        <a:rPr lang="en-GB" sz="2800" dirty="0" smtClean="0">
                          <a:latin typeface="Kinetic Letters" panose="00000500000000000000" pitchFamily="50" charset="0"/>
                        </a:rPr>
                        <a:t>RE</a:t>
                      </a:r>
                      <a:r>
                        <a:rPr lang="en-GB" sz="2800" baseline="0" dirty="0" smtClean="0">
                          <a:latin typeface="Kinetic Letters" panose="00000500000000000000" pitchFamily="50" charset="0"/>
                        </a:rPr>
                        <a:t> Overview</a:t>
                      </a:r>
                      <a:endParaRPr lang="en-GB" sz="2800" dirty="0">
                        <a:latin typeface="Kinetic Letters" panose="00000500000000000000" pitchFamily="50" charset="0"/>
                      </a:endParaRP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343026061"/>
                  </a:ext>
                </a:extLst>
              </a:tr>
              <a:tr h="407437">
                <a:tc>
                  <a:txBody>
                    <a:bodyPr/>
                    <a:lstStyle/>
                    <a:p>
                      <a:pPr algn="ctr"/>
                      <a:r>
                        <a:rPr lang="en-GB" sz="2800" dirty="0" smtClean="0">
                          <a:latin typeface="Kinetic Letters" panose="00000500000000000000" pitchFamily="50" charset="0"/>
                        </a:rPr>
                        <a:t>Term</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1</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2</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3</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4</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5</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6</a:t>
                      </a:r>
                      <a:endParaRPr lang="en-GB" sz="2800" dirty="0">
                        <a:latin typeface="Kinetic Letters" panose="00000500000000000000" pitchFamily="50" charset="0"/>
                      </a:endParaRPr>
                    </a:p>
                  </a:txBody>
                  <a:tcPr/>
                </a:tc>
                <a:extLst>
                  <a:ext uri="{0D108BD9-81ED-4DB2-BD59-A6C34878D82A}">
                    <a16:rowId xmlns:a16="http://schemas.microsoft.com/office/drawing/2014/main" xmlns="" val="4196337754"/>
                  </a:ext>
                </a:extLst>
              </a:tr>
              <a:tr h="407437">
                <a:tc rowSpan="3">
                  <a:txBody>
                    <a:bodyPr/>
                    <a:lstStyle/>
                    <a:p>
                      <a:pPr algn="ctr"/>
                      <a:endParaRPr lang="en-GB" sz="2400" dirty="0" smtClean="0">
                        <a:latin typeface="Kinetic Letters" panose="00000500000000000000" pitchFamily="50" charset="0"/>
                      </a:endParaRPr>
                    </a:p>
                    <a:p>
                      <a:pPr algn="ctr"/>
                      <a:r>
                        <a:rPr lang="en-GB" sz="2400" dirty="0" smtClean="0">
                          <a:latin typeface="Kinetic Letters" panose="00000500000000000000" pitchFamily="50" charset="0"/>
                        </a:rPr>
                        <a:t>Autumn </a:t>
                      </a:r>
                      <a:endParaRPr lang="en-GB" sz="24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Judaism </a:t>
                      </a:r>
                      <a:endParaRPr lang="en-GB" sz="28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Judaism </a:t>
                      </a:r>
                    </a:p>
                  </a:txBody>
                  <a:tcPr/>
                </a:tc>
                <a:tc>
                  <a:txBody>
                    <a:bodyPr/>
                    <a:lstStyle/>
                    <a:p>
                      <a:pPr algn="ctr"/>
                      <a:r>
                        <a:rPr lang="en-GB" sz="2800" dirty="0" smtClean="0">
                          <a:latin typeface="Kinetic Letters" panose="00000500000000000000" pitchFamily="50" charset="0"/>
                        </a:rPr>
                        <a:t>Hinduism</a:t>
                      </a:r>
                      <a:endParaRPr lang="en-GB" sz="28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Judaism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Judaism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Judaism </a:t>
                      </a:r>
                    </a:p>
                  </a:txBody>
                  <a:tcPr/>
                </a:tc>
                <a:extLst>
                  <a:ext uri="{0D108BD9-81ED-4DB2-BD59-A6C34878D82A}">
                    <a16:rowId xmlns:a16="http://schemas.microsoft.com/office/drawing/2014/main" xmlns="" val="2590723628"/>
                  </a:ext>
                </a:extLst>
              </a:tr>
              <a:tr h="407437">
                <a:tc vMerge="1">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smtClean="0">
                        <a:latin typeface="Kinetic Letters" panose="00000500000000000000" pitchFamily="50" charset="0"/>
                      </a:endParaRPr>
                    </a:p>
                    <a:p>
                      <a:pPr algn="ctr"/>
                      <a:endParaRPr lang="en-GB" sz="2400" dirty="0" smtClean="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extLst>
                  <a:ext uri="{0D108BD9-81ED-4DB2-BD59-A6C34878D82A}">
                    <a16:rowId xmlns:a16="http://schemas.microsoft.com/office/drawing/2014/main" xmlns="" val="2398118214"/>
                  </a:ext>
                </a:extLst>
              </a:tr>
              <a:tr h="407437">
                <a:tc vMerge="1">
                  <a:txBody>
                    <a:bodyPr/>
                    <a:lstStyle/>
                    <a:p>
                      <a:pPr algn="ctr"/>
                      <a:endParaRPr lang="en-GB" sz="2400" dirty="0">
                        <a:latin typeface="Kinetic Letters" panose="00000500000000000000" pitchFamily="50" charset="0"/>
                      </a:endParaRPr>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u="none" kern="1200" dirty="0" smtClean="0">
                          <a:solidFill>
                            <a:schemeClr val="dk1"/>
                          </a:solidFill>
                          <a:effectLst/>
                          <a:latin typeface="Kinetic Letters" panose="00000500000000000000" pitchFamily="50" charset="0"/>
                          <a:ea typeface="+mn-ea"/>
                          <a:cs typeface="+mn-cs"/>
                        </a:rPr>
                        <a:t>Theme 1 - Religion </a:t>
                      </a:r>
                    </a:p>
                    <a:p>
                      <a:pPr algn="ctr"/>
                      <a:r>
                        <a:rPr lang="en-GB" sz="2400" b="0" u="none" dirty="0" smtClean="0">
                          <a:latin typeface="Kinetic Letters" panose="00000500000000000000" pitchFamily="50" charset="0"/>
                        </a:rPr>
                        <a:t>Theme 2 - Building and Rituals</a:t>
                      </a:r>
                    </a:p>
                    <a:p>
                      <a:pPr algn="ctr"/>
                      <a:r>
                        <a:rPr lang="en-GB" sz="2400" b="0" u="none" dirty="0" smtClean="0">
                          <a:latin typeface="Kinetic Letters" panose="00000500000000000000" pitchFamily="50" charset="0"/>
                        </a:rPr>
                        <a:t>Theme 3 - Celebrations</a:t>
                      </a:r>
                      <a:endParaRPr lang="en-GB" sz="2400" b="0" u="none" dirty="0">
                        <a:latin typeface="Kinetic Letters" panose="00000500000000000000" pitchFamily="50" charset="0"/>
                      </a:endParaRPr>
                    </a:p>
                  </a:txBody>
                  <a:tcPr/>
                </a:tc>
                <a:tc hMerge="1">
                  <a:txBody>
                    <a:bodyPr/>
                    <a:lstStyle/>
                    <a:p>
                      <a:pPr algn="ctr"/>
                      <a:endParaRPr lang="en-GB" sz="2400" dirty="0">
                        <a:latin typeface="Kinetic Letters" panose="00000500000000000000" pitchFamily="50" charset="0"/>
                      </a:endParaRPr>
                    </a:p>
                  </a:txBody>
                  <a:tcPr/>
                </a:tc>
                <a:tc>
                  <a:txBody>
                    <a:bodyPr/>
                    <a:lstStyle/>
                    <a:p>
                      <a:pPr algn="ctr"/>
                      <a:r>
                        <a:rPr lang="en-GB" sz="2400" kern="1200" dirty="0" smtClean="0">
                          <a:solidFill>
                            <a:schemeClr val="dk1"/>
                          </a:solidFill>
                          <a:effectLst/>
                          <a:latin typeface="Kinetic Letters" panose="00000500000000000000" pitchFamily="50" charset="0"/>
                          <a:ea typeface="+mn-ea"/>
                          <a:cs typeface="+mn-cs"/>
                        </a:rPr>
                        <a:t>A Hindu story: Rama and </a:t>
                      </a:r>
                      <a:r>
                        <a:rPr lang="en-GB" sz="2400" kern="1200" dirty="0" err="1" smtClean="0">
                          <a:solidFill>
                            <a:schemeClr val="dk1"/>
                          </a:solidFill>
                          <a:effectLst/>
                          <a:latin typeface="Kinetic Letters" panose="00000500000000000000" pitchFamily="50" charset="0"/>
                          <a:ea typeface="+mn-ea"/>
                          <a:cs typeface="+mn-cs"/>
                        </a:rPr>
                        <a:t>Sita</a:t>
                      </a:r>
                      <a:endParaRPr lang="en-GB" sz="2400" dirty="0">
                        <a:latin typeface="Kinetic Letters" panose="00000500000000000000" pitchFamily="50" charset="0"/>
                      </a:endParaRPr>
                    </a:p>
                  </a:txBody>
                  <a:tcPr/>
                </a:tc>
                <a:tc>
                  <a:txBody>
                    <a:bodyPr/>
                    <a:lstStyle/>
                    <a:p>
                      <a:pPr algn="ctr"/>
                      <a:r>
                        <a:rPr lang="en-GB" sz="2400" kern="1200" dirty="0" smtClean="0">
                          <a:solidFill>
                            <a:schemeClr val="dk1"/>
                          </a:solidFill>
                          <a:effectLst/>
                          <a:latin typeface="Kinetic Letters" panose="00000500000000000000" pitchFamily="50" charset="0"/>
                          <a:ea typeface="+mn-ea"/>
                          <a:cs typeface="+mn-cs"/>
                        </a:rPr>
                        <a:t>Judaism 2</a:t>
                      </a:r>
                      <a:r>
                        <a:rPr lang="en-GB" sz="2400" kern="1200" baseline="0" dirty="0" smtClean="0">
                          <a:solidFill>
                            <a:schemeClr val="dk1"/>
                          </a:solidFill>
                          <a:effectLst/>
                          <a:latin typeface="Kinetic Letters" panose="00000500000000000000" pitchFamily="50" charset="0"/>
                          <a:ea typeface="+mn-ea"/>
                          <a:cs typeface="+mn-cs"/>
                        </a:rPr>
                        <a:t> - </a:t>
                      </a:r>
                      <a:r>
                        <a:rPr lang="en-GB" sz="2400" kern="1200" dirty="0" smtClean="0">
                          <a:solidFill>
                            <a:schemeClr val="dk1"/>
                          </a:solidFill>
                          <a:effectLst/>
                          <a:latin typeface="Kinetic Letters" panose="00000500000000000000" pitchFamily="50" charset="0"/>
                          <a:ea typeface="+mn-ea"/>
                          <a:cs typeface="+mn-cs"/>
                        </a:rPr>
                        <a:t>Joseph, Moses and the Exodus</a:t>
                      </a:r>
                      <a:endParaRPr lang="en-GB" sz="2400" dirty="0">
                        <a:latin typeface="Kinetic Letters" panose="00000500000000000000" pitchFamily="50" charset="0"/>
                      </a:endParaRPr>
                    </a:p>
                  </a:txBody>
                  <a:tcPr/>
                </a:tc>
                <a:tc>
                  <a:txBody>
                    <a:bodyPr/>
                    <a:lstStyle/>
                    <a:p>
                      <a:pPr algn="ctr"/>
                      <a:r>
                        <a:rPr lang="en-GB" sz="2400" kern="1200" dirty="0" smtClean="0">
                          <a:solidFill>
                            <a:schemeClr val="dk1"/>
                          </a:solidFill>
                          <a:effectLst/>
                          <a:latin typeface="Kinetic Letters" panose="00000500000000000000" pitchFamily="50" charset="0"/>
                          <a:ea typeface="+mn-ea"/>
                          <a:cs typeface="+mn-cs"/>
                        </a:rPr>
                        <a:t>Judaism 1 -  Abraham, Isaac and Jacob</a:t>
                      </a:r>
                      <a:endParaRPr lang="en-GB" sz="2400" dirty="0">
                        <a:latin typeface="Kinetic Letters" panose="00000500000000000000" pitchFamily="50" charset="0"/>
                      </a:endParaRPr>
                    </a:p>
                  </a:txBody>
                  <a:tcPr/>
                </a:tc>
                <a:tc>
                  <a:txBody>
                    <a:bodyPr/>
                    <a:lstStyle/>
                    <a:p>
                      <a:pPr algn="ctr"/>
                      <a:r>
                        <a:rPr lang="en-GB" sz="2400" kern="1200" dirty="0" smtClean="0">
                          <a:solidFill>
                            <a:schemeClr val="dk1"/>
                          </a:solidFill>
                          <a:effectLst/>
                          <a:latin typeface="Kinetic Letters" panose="00000500000000000000" pitchFamily="50" charset="0"/>
                          <a:ea typeface="+mn-ea"/>
                          <a:cs typeface="+mn-cs"/>
                        </a:rPr>
                        <a:t>Judaism 3 - The kings, the temple &amp; living as a Jew</a:t>
                      </a:r>
                      <a:endParaRPr lang="en-GB" sz="2400" dirty="0">
                        <a:latin typeface="Kinetic Letters" panose="00000500000000000000" pitchFamily="50" charset="0"/>
                      </a:endParaRPr>
                    </a:p>
                  </a:txBody>
                  <a:tcPr/>
                </a:tc>
                <a:extLst>
                  <a:ext uri="{0D108BD9-81ED-4DB2-BD59-A6C34878D82A}">
                    <a16:rowId xmlns:a16="http://schemas.microsoft.com/office/drawing/2014/main" xmlns="" val="2221775028"/>
                  </a:ext>
                </a:extLst>
              </a:tr>
            </a:tbl>
          </a:graphicData>
        </a:graphic>
      </p:graphicFrame>
      <p:pic>
        <p:nvPicPr>
          <p:cNvPr id="8" name="Picture 7" descr="Hinduism - Wikipedi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26264" y="2692104"/>
            <a:ext cx="672465" cy="668655"/>
          </a:xfrm>
          <a:prstGeom prst="rect">
            <a:avLst/>
          </a:prstGeom>
          <a:noFill/>
          <a:ln>
            <a:noFill/>
          </a:ln>
        </p:spPr>
      </p:pic>
      <p:pic>
        <p:nvPicPr>
          <p:cNvPr id="9" name="Picture 8" descr="2000px-Star_of_Dav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836" y="2692104"/>
            <a:ext cx="636905" cy="735965"/>
          </a:xfrm>
          <a:prstGeom prst="rect">
            <a:avLst/>
          </a:prstGeom>
          <a:noFill/>
          <a:ln>
            <a:noFill/>
          </a:ln>
          <a:effectLst/>
          <a:extLst/>
        </p:spPr>
      </p:pic>
      <p:pic>
        <p:nvPicPr>
          <p:cNvPr id="10" name="Picture 9" descr="2000px-Star_of_Dav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51994" y="2624794"/>
            <a:ext cx="636905" cy="735965"/>
          </a:xfrm>
          <a:prstGeom prst="rect">
            <a:avLst/>
          </a:prstGeom>
          <a:noFill/>
          <a:ln>
            <a:noFill/>
          </a:ln>
          <a:effectLst/>
          <a:extLst/>
        </p:spPr>
      </p:pic>
      <p:pic>
        <p:nvPicPr>
          <p:cNvPr id="11" name="Picture 10" descr="2000px-Star_of_Dav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51966" y="2692104"/>
            <a:ext cx="636905" cy="735965"/>
          </a:xfrm>
          <a:prstGeom prst="rect">
            <a:avLst/>
          </a:prstGeom>
          <a:noFill/>
          <a:ln>
            <a:noFill/>
          </a:ln>
          <a:effectLst/>
          <a:extLst/>
        </p:spPr>
      </p:pic>
      <p:pic>
        <p:nvPicPr>
          <p:cNvPr id="12" name="Picture 11" descr="2000px-Star_of_Dav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68356" y="2658450"/>
            <a:ext cx="636905" cy="735965"/>
          </a:xfrm>
          <a:prstGeom prst="rect">
            <a:avLst/>
          </a:prstGeom>
          <a:noFill/>
          <a:ln>
            <a:noFill/>
          </a:ln>
          <a:effectLst/>
          <a:extLst/>
        </p:spPr>
      </p:pic>
      <p:pic>
        <p:nvPicPr>
          <p:cNvPr id="13" name="Picture 12" descr="2000px-Star_of_Dav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781" y="2658450"/>
            <a:ext cx="636905" cy="735965"/>
          </a:xfrm>
          <a:prstGeom prst="rect">
            <a:avLst/>
          </a:prstGeom>
          <a:noFill/>
          <a:ln>
            <a:noFill/>
          </a:ln>
          <a:effectLst/>
          <a:extLst/>
        </p:spPr>
      </p:pic>
      <p:pic>
        <p:nvPicPr>
          <p:cNvPr id="14" name="Picture 13"/>
          <p:cNvPicPr>
            <a:picLocks noChangeAspect="1"/>
          </p:cNvPicPr>
          <p:nvPr/>
        </p:nvPicPr>
        <p:blipFill rotWithShape="1">
          <a:blip r:embed="rId4"/>
          <a:srcRect l="65979" t="41745" r="24161" b="35494"/>
          <a:stretch/>
        </p:blipFill>
        <p:spPr>
          <a:xfrm>
            <a:off x="5217351" y="4992390"/>
            <a:ext cx="1437438" cy="1865610"/>
          </a:xfrm>
          <a:prstGeom prst="rect">
            <a:avLst/>
          </a:prstGeom>
        </p:spPr>
      </p:pic>
      <p:pic>
        <p:nvPicPr>
          <p:cNvPr id="15" name="Picture 14"/>
          <p:cNvPicPr>
            <a:picLocks noChangeAspect="1"/>
          </p:cNvPicPr>
          <p:nvPr/>
        </p:nvPicPr>
        <p:blipFill rotWithShape="1">
          <a:blip r:embed="rId5"/>
          <a:srcRect l="66084" t="58162" r="23637" b="19263"/>
          <a:stretch/>
        </p:blipFill>
        <p:spPr>
          <a:xfrm>
            <a:off x="6851176" y="4972645"/>
            <a:ext cx="1444080" cy="1782997"/>
          </a:xfrm>
          <a:prstGeom prst="rect">
            <a:avLst/>
          </a:prstGeom>
        </p:spPr>
      </p:pic>
      <p:pic>
        <p:nvPicPr>
          <p:cNvPr id="16" name="Picture 15"/>
          <p:cNvPicPr>
            <a:picLocks noChangeAspect="1"/>
          </p:cNvPicPr>
          <p:nvPr/>
        </p:nvPicPr>
        <p:blipFill rotWithShape="1">
          <a:blip r:embed="rId5"/>
          <a:srcRect l="63461" t="24580" r="27098" b="55644"/>
          <a:stretch/>
        </p:blipFill>
        <p:spPr>
          <a:xfrm>
            <a:off x="8486077" y="4992023"/>
            <a:ext cx="1545027" cy="1819699"/>
          </a:xfrm>
          <a:prstGeom prst="rect">
            <a:avLst/>
          </a:prstGeom>
        </p:spPr>
      </p:pic>
      <p:pic>
        <p:nvPicPr>
          <p:cNvPr id="19" name="Picture 18"/>
          <p:cNvPicPr>
            <a:picLocks noChangeAspect="1"/>
          </p:cNvPicPr>
          <p:nvPr/>
        </p:nvPicPr>
        <p:blipFill rotWithShape="1">
          <a:blip r:embed="rId6"/>
          <a:srcRect l="66084" t="37080" r="24581" b="40345"/>
          <a:stretch/>
        </p:blipFill>
        <p:spPr>
          <a:xfrm>
            <a:off x="10347009" y="4993218"/>
            <a:ext cx="1371615" cy="1864782"/>
          </a:xfrm>
          <a:prstGeom prst="rect">
            <a:avLst/>
          </a:prstGeom>
        </p:spPr>
      </p:pic>
    </p:spTree>
    <p:extLst>
      <p:ext uri="{BB962C8B-B14F-4D97-AF65-F5344CB8AC3E}">
        <p14:creationId xmlns:p14="http://schemas.microsoft.com/office/powerpoint/2010/main" val="3836181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945F3514-1DFC-4CD1-A33E-CA236184369C}"/>
              </a:ext>
            </a:extLst>
          </p:cNvPr>
          <p:cNvSpPr txBox="1"/>
          <p:nvPr/>
        </p:nvSpPr>
        <p:spPr>
          <a:xfrm>
            <a:off x="3321148" y="356718"/>
            <a:ext cx="5495414" cy="584775"/>
          </a:xfrm>
          <a:prstGeom prst="rect">
            <a:avLst/>
          </a:prstGeom>
          <a:noFill/>
        </p:spPr>
        <p:txBody>
          <a:bodyPr wrap="square" rtlCol="0">
            <a:spAutoFit/>
          </a:bodyPr>
          <a:lstStyle/>
          <a:p>
            <a:pPr algn="ctr"/>
            <a:r>
              <a:rPr lang="en-GB" sz="3200" b="1" dirty="0" smtClean="0">
                <a:latin typeface="Kinetic Letters" panose="00000500000000000000" pitchFamily="50" charset="0"/>
              </a:rPr>
              <a:t>Spring Coverage: Year 1 to Year 6</a:t>
            </a:r>
            <a:endParaRPr lang="en-GB" sz="3200" b="1" dirty="0">
              <a:latin typeface="Kinetic Letters" panose="00000500000000000000" pitchFamily="50"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408508770"/>
              </p:ext>
            </p:extLst>
          </p:nvPr>
        </p:nvGraphicFramePr>
        <p:xfrm>
          <a:off x="53172" y="1060473"/>
          <a:ext cx="11693136" cy="3566160"/>
        </p:xfrm>
        <a:graphic>
          <a:graphicData uri="http://schemas.openxmlformats.org/drawingml/2006/table">
            <a:tbl>
              <a:tblPr firstRow="1" bandRow="1">
                <a:tableStyleId>{5C22544A-7EE6-4342-B048-85BDC9FD1C3A}</a:tableStyleId>
              </a:tblPr>
              <a:tblGrid>
                <a:gridCol w="1157067">
                  <a:extLst>
                    <a:ext uri="{9D8B030D-6E8A-4147-A177-3AD203B41FA5}">
                      <a16:colId xmlns:a16="http://schemas.microsoft.com/office/drawing/2014/main" xmlns="" val="1682338250"/>
                    </a:ext>
                  </a:extLst>
                </a:gridCol>
                <a:gridCol w="1951629">
                  <a:extLst>
                    <a:ext uri="{9D8B030D-6E8A-4147-A177-3AD203B41FA5}">
                      <a16:colId xmlns:a16="http://schemas.microsoft.com/office/drawing/2014/main" xmlns="" val="4215414046"/>
                    </a:ext>
                  </a:extLst>
                </a:gridCol>
                <a:gridCol w="1902648">
                  <a:extLst>
                    <a:ext uri="{9D8B030D-6E8A-4147-A177-3AD203B41FA5}">
                      <a16:colId xmlns:a16="http://schemas.microsoft.com/office/drawing/2014/main" xmlns="" val="1724691979"/>
                    </a:ext>
                  </a:extLst>
                </a:gridCol>
                <a:gridCol w="1670448">
                  <a:extLst>
                    <a:ext uri="{9D8B030D-6E8A-4147-A177-3AD203B41FA5}">
                      <a16:colId xmlns:a16="http://schemas.microsoft.com/office/drawing/2014/main" xmlns="" val="124358967"/>
                    </a:ext>
                  </a:extLst>
                </a:gridCol>
                <a:gridCol w="1670448">
                  <a:extLst>
                    <a:ext uri="{9D8B030D-6E8A-4147-A177-3AD203B41FA5}">
                      <a16:colId xmlns:a16="http://schemas.microsoft.com/office/drawing/2014/main" xmlns="" val="3211516488"/>
                    </a:ext>
                  </a:extLst>
                </a:gridCol>
                <a:gridCol w="1670448">
                  <a:extLst>
                    <a:ext uri="{9D8B030D-6E8A-4147-A177-3AD203B41FA5}">
                      <a16:colId xmlns:a16="http://schemas.microsoft.com/office/drawing/2014/main" xmlns="" val="3638276786"/>
                    </a:ext>
                  </a:extLst>
                </a:gridCol>
                <a:gridCol w="1670448">
                  <a:extLst>
                    <a:ext uri="{9D8B030D-6E8A-4147-A177-3AD203B41FA5}">
                      <a16:colId xmlns:a16="http://schemas.microsoft.com/office/drawing/2014/main" xmlns="" val="2092227002"/>
                    </a:ext>
                  </a:extLst>
                </a:gridCol>
              </a:tblGrid>
              <a:tr h="407437">
                <a:tc gridSpan="7">
                  <a:txBody>
                    <a:bodyPr/>
                    <a:lstStyle/>
                    <a:p>
                      <a:pPr algn="ctr"/>
                      <a:r>
                        <a:rPr lang="en-GB" sz="2800" dirty="0" smtClean="0">
                          <a:latin typeface="Kinetic Letters" panose="00000500000000000000" pitchFamily="50" charset="0"/>
                        </a:rPr>
                        <a:t>RE</a:t>
                      </a:r>
                      <a:r>
                        <a:rPr lang="en-GB" sz="2800" baseline="0" dirty="0" smtClean="0">
                          <a:latin typeface="Kinetic Letters" panose="00000500000000000000" pitchFamily="50" charset="0"/>
                        </a:rPr>
                        <a:t> Overview</a:t>
                      </a:r>
                      <a:endParaRPr lang="en-GB" sz="2800" dirty="0">
                        <a:latin typeface="Kinetic Letters" panose="00000500000000000000" pitchFamily="50" charset="0"/>
                      </a:endParaRP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343026061"/>
                  </a:ext>
                </a:extLst>
              </a:tr>
              <a:tr h="407437">
                <a:tc>
                  <a:txBody>
                    <a:bodyPr/>
                    <a:lstStyle/>
                    <a:p>
                      <a:pPr algn="ctr"/>
                      <a:r>
                        <a:rPr lang="en-GB" sz="2800" dirty="0" smtClean="0">
                          <a:latin typeface="Kinetic Letters" panose="00000500000000000000" pitchFamily="50" charset="0"/>
                        </a:rPr>
                        <a:t>Term</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1</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2</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3</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4</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5</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6</a:t>
                      </a:r>
                      <a:endParaRPr lang="en-GB" sz="2800" dirty="0">
                        <a:latin typeface="Kinetic Letters" panose="00000500000000000000" pitchFamily="50" charset="0"/>
                      </a:endParaRPr>
                    </a:p>
                  </a:txBody>
                  <a:tcPr/>
                </a:tc>
                <a:extLst>
                  <a:ext uri="{0D108BD9-81ED-4DB2-BD59-A6C34878D82A}">
                    <a16:rowId xmlns:a16="http://schemas.microsoft.com/office/drawing/2014/main" xmlns="" val="4196337754"/>
                  </a:ext>
                </a:extLst>
              </a:tr>
              <a:tr h="407437">
                <a:tc rowSpan="3">
                  <a:txBody>
                    <a:bodyPr/>
                    <a:lstStyle/>
                    <a:p>
                      <a:pPr algn="ctr"/>
                      <a:endParaRPr lang="en-GB" sz="2400" dirty="0" smtClean="0">
                        <a:latin typeface="Kinetic Letters" panose="00000500000000000000" pitchFamily="50" charset="0"/>
                      </a:endParaRPr>
                    </a:p>
                    <a:p>
                      <a:pPr algn="ctr"/>
                      <a:r>
                        <a:rPr lang="en-GB" sz="2400" dirty="0" smtClean="0">
                          <a:latin typeface="Kinetic Letters" panose="00000500000000000000" pitchFamily="50" charset="0"/>
                        </a:rPr>
                        <a:t>Spring</a:t>
                      </a:r>
                      <a:endParaRPr lang="en-GB" sz="24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Christianity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Christianity </a:t>
                      </a:r>
                    </a:p>
                  </a:txBody>
                  <a:tcPr/>
                </a:tc>
                <a:tc>
                  <a:txBody>
                    <a:bodyPr/>
                    <a:lstStyle/>
                    <a:p>
                      <a:pPr algn="ctr"/>
                      <a:r>
                        <a:rPr lang="en-GB" sz="2800" dirty="0" smtClean="0">
                          <a:latin typeface="Kinetic Letters" panose="00000500000000000000" pitchFamily="50" charset="0"/>
                        </a:rPr>
                        <a:t>Christianity </a:t>
                      </a:r>
                      <a:endParaRPr lang="en-GB" sz="28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Hinduism </a:t>
                      </a:r>
                      <a:endParaRPr lang="en-GB" sz="28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Christianity</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Hinduism </a:t>
                      </a:r>
                    </a:p>
                  </a:txBody>
                  <a:tcPr/>
                </a:tc>
                <a:extLst>
                  <a:ext uri="{0D108BD9-81ED-4DB2-BD59-A6C34878D82A}">
                    <a16:rowId xmlns:a16="http://schemas.microsoft.com/office/drawing/2014/main" xmlns="" val="2590723628"/>
                  </a:ext>
                </a:extLst>
              </a:tr>
              <a:tr h="407437">
                <a:tc vMerge="1">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smtClean="0">
                        <a:latin typeface="Kinetic Letters" panose="00000500000000000000" pitchFamily="50" charset="0"/>
                      </a:endParaRPr>
                    </a:p>
                    <a:p>
                      <a:pPr algn="ctr"/>
                      <a:endParaRPr lang="en-GB" sz="2400" dirty="0" smtClean="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extLst>
                  <a:ext uri="{0D108BD9-81ED-4DB2-BD59-A6C34878D82A}">
                    <a16:rowId xmlns:a16="http://schemas.microsoft.com/office/drawing/2014/main" xmlns="" val="2398118214"/>
                  </a:ext>
                </a:extLst>
              </a:tr>
              <a:tr h="407437">
                <a:tc vMerge="1">
                  <a:txBody>
                    <a:bodyPr/>
                    <a:lstStyle/>
                    <a:p>
                      <a:pPr algn="ctr"/>
                      <a:endParaRPr lang="en-GB" sz="2400" dirty="0">
                        <a:latin typeface="Kinetic Letters" panose="00000500000000000000" pitchFamily="50" charset="0"/>
                      </a:endParaRPr>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u="none" kern="1200" dirty="0" smtClean="0">
                          <a:solidFill>
                            <a:schemeClr val="dk1"/>
                          </a:solidFill>
                          <a:effectLst/>
                          <a:latin typeface="Kinetic Letters" panose="00000500000000000000" pitchFamily="50" charset="0"/>
                          <a:ea typeface="+mn-ea"/>
                          <a:cs typeface="+mn-cs"/>
                        </a:rPr>
                        <a:t>Theme 1 - Religion </a:t>
                      </a:r>
                    </a:p>
                    <a:p>
                      <a:pPr algn="ctr"/>
                      <a:r>
                        <a:rPr lang="en-GB" sz="2400" b="0" u="none" dirty="0" smtClean="0">
                          <a:latin typeface="Kinetic Letters" panose="00000500000000000000" pitchFamily="50" charset="0"/>
                        </a:rPr>
                        <a:t>Theme 2 - Building and Rituals</a:t>
                      </a:r>
                    </a:p>
                    <a:p>
                      <a:pPr algn="ctr"/>
                      <a:r>
                        <a:rPr lang="en-GB" sz="2400" b="0" u="none" dirty="0" smtClean="0">
                          <a:latin typeface="Kinetic Letters" panose="00000500000000000000" pitchFamily="50" charset="0"/>
                        </a:rPr>
                        <a:t>Theme 3 - Celebrations</a:t>
                      </a:r>
                      <a:endParaRPr lang="en-GB" sz="2400" b="0" u="none" dirty="0">
                        <a:latin typeface="Kinetic Letters" panose="00000500000000000000" pitchFamily="50" charset="0"/>
                      </a:endParaRPr>
                    </a:p>
                  </a:txBody>
                  <a:tcPr/>
                </a:tc>
                <a:tc hMerge="1">
                  <a:txBody>
                    <a:bodyPr/>
                    <a:lstStyle/>
                    <a:p>
                      <a:pPr algn="ctr"/>
                      <a:endParaRPr lang="en-GB" sz="2400" dirty="0">
                        <a:latin typeface="Kinetic Letters" panose="00000500000000000000" pitchFamily="50" charset="0"/>
                      </a:endParaRPr>
                    </a:p>
                  </a:txBody>
                  <a:tcPr/>
                </a:tc>
                <a:tc>
                  <a:txBody>
                    <a:bodyPr/>
                    <a:lstStyle/>
                    <a:p>
                      <a:pPr algn="ctr"/>
                      <a:r>
                        <a:rPr lang="en-GB" sz="2400" kern="1200" dirty="0" smtClean="0">
                          <a:solidFill>
                            <a:schemeClr val="dk1"/>
                          </a:solidFill>
                          <a:effectLst/>
                          <a:latin typeface="Kinetic Letters" panose="00000500000000000000" pitchFamily="50" charset="0"/>
                          <a:ea typeface="+mn-ea"/>
                          <a:cs typeface="+mn-cs"/>
                        </a:rPr>
                        <a:t>The Family of Jesus</a:t>
                      </a:r>
                      <a:endParaRPr lang="en-GB" sz="2400" dirty="0">
                        <a:latin typeface="Kinetic Letters" panose="00000500000000000000" pitchFamily="50" charset="0"/>
                      </a:endParaRPr>
                    </a:p>
                  </a:txBody>
                  <a:tcPr/>
                </a:tc>
                <a:tc>
                  <a:txBody>
                    <a:bodyPr/>
                    <a:lstStyle/>
                    <a:p>
                      <a:pPr algn="ctr"/>
                      <a:r>
                        <a:rPr lang="en-GB" sz="2400" dirty="0" smtClean="0">
                          <a:latin typeface="Kinetic Letters" panose="00000500000000000000" pitchFamily="50" charset="0"/>
                        </a:rPr>
                        <a:t>More Hindu</a:t>
                      </a:r>
                      <a:r>
                        <a:rPr lang="en-GB" sz="2400" baseline="0" dirty="0" smtClean="0">
                          <a:latin typeface="Kinetic Letters" panose="00000500000000000000" pitchFamily="50" charset="0"/>
                        </a:rPr>
                        <a:t> Stories</a:t>
                      </a:r>
                      <a:endParaRPr lang="en-GB" sz="24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dirty="0" smtClean="0">
                          <a:latin typeface="Kinetic Letters" panose="00000500000000000000" pitchFamily="50" charset="0"/>
                        </a:rPr>
                        <a:t>The life and teachings of Jesus </a:t>
                      </a:r>
                      <a:endParaRPr lang="en-GB" sz="2400" dirty="0">
                        <a:latin typeface="Kinetic Letters" panose="00000500000000000000" pitchFamily="50" charset="0"/>
                      </a:endParaRPr>
                    </a:p>
                  </a:txBody>
                  <a:tcPr/>
                </a:tc>
                <a:tc>
                  <a:txBody>
                    <a:bodyPr/>
                    <a:lstStyle/>
                    <a:p>
                      <a:pPr algn="ctr"/>
                      <a:r>
                        <a:rPr lang="en-GB" sz="2400" dirty="0" smtClean="0">
                          <a:latin typeface="Kinetic Letters" panose="00000500000000000000" pitchFamily="50" charset="0"/>
                        </a:rPr>
                        <a:t>Living Hindu Traditions</a:t>
                      </a:r>
                      <a:endParaRPr lang="en-GB" sz="2400" dirty="0">
                        <a:latin typeface="Kinetic Letters" panose="00000500000000000000" pitchFamily="50" charset="0"/>
                      </a:endParaRPr>
                    </a:p>
                  </a:txBody>
                  <a:tcPr/>
                </a:tc>
                <a:extLst>
                  <a:ext uri="{0D108BD9-81ED-4DB2-BD59-A6C34878D82A}">
                    <a16:rowId xmlns:a16="http://schemas.microsoft.com/office/drawing/2014/main" xmlns="" val="2221775028"/>
                  </a:ext>
                </a:extLst>
              </a:tr>
            </a:tbl>
          </a:graphicData>
        </a:graphic>
      </p:graphicFrame>
      <p:pic>
        <p:nvPicPr>
          <p:cNvPr id="2" name="Picture 1"/>
          <p:cNvPicPr>
            <a:picLocks noChangeAspect="1"/>
          </p:cNvPicPr>
          <p:nvPr/>
        </p:nvPicPr>
        <p:blipFill rotWithShape="1">
          <a:blip r:embed="rId2"/>
          <a:srcRect l="2470" t="29537" r="75907" b="31754"/>
          <a:stretch/>
        </p:blipFill>
        <p:spPr>
          <a:xfrm>
            <a:off x="5147187" y="4714270"/>
            <a:ext cx="1529903" cy="2054136"/>
          </a:xfrm>
          <a:prstGeom prst="rect">
            <a:avLst/>
          </a:prstGeom>
        </p:spPr>
      </p:pic>
      <p:pic>
        <p:nvPicPr>
          <p:cNvPr id="3" name="Picture 2"/>
          <p:cNvPicPr>
            <a:picLocks noChangeAspect="1"/>
          </p:cNvPicPr>
          <p:nvPr/>
        </p:nvPicPr>
        <p:blipFill rotWithShape="1">
          <a:blip r:embed="rId3"/>
          <a:srcRect l="18498" t="40826" r="65020" b="19859"/>
          <a:stretch/>
        </p:blipFill>
        <p:spPr>
          <a:xfrm>
            <a:off x="5686954" y="2701140"/>
            <a:ext cx="368710" cy="659619"/>
          </a:xfrm>
          <a:prstGeom prst="rect">
            <a:avLst/>
          </a:prstGeom>
        </p:spPr>
      </p:pic>
      <p:pic>
        <p:nvPicPr>
          <p:cNvPr id="17" name="Picture 16"/>
          <p:cNvPicPr>
            <a:picLocks noChangeAspect="1"/>
          </p:cNvPicPr>
          <p:nvPr/>
        </p:nvPicPr>
        <p:blipFill rotWithShape="1">
          <a:blip r:embed="rId3"/>
          <a:srcRect l="18498" t="40826" r="65020" b="19859"/>
          <a:stretch/>
        </p:blipFill>
        <p:spPr>
          <a:xfrm>
            <a:off x="9063171" y="2725917"/>
            <a:ext cx="368710" cy="659619"/>
          </a:xfrm>
          <a:prstGeom prst="rect">
            <a:avLst/>
          </a:prstGeom>
        </p:spPr>
      </p:pic>
      <p:pic>
        <p:nvPicPr>
          <p:cNvPr id="23" name="Picture 22"/>
          <p:cNvPicPr>
            <a:picLocks noChangeAspect="1"/>
          </p:cNvPicPr>
          <p:nvPr/>
        </p:nvPicPr>
        <p:blipFill rotWithShape="1">
          <a:blip r:embed="rId3"/>
          <a:srcRect l="18498" t="40826" r="65020" b="19859"/>
          <a:stretch/>
        </p:blipFill>
        <p:spPr>
          <a:xfrm>
            <a:off x="2112024" y="2701139"/>
            <a:ext cx="368710" cy="659619"/>
          </a:xfrm>
          <a:prstGeom prst="rect">
            <a:avLst/>
          </a:prstGeom>
        </p:spPr>
      </p:pic>
      <p:pic>
        <p:nvPicPr>
          <p:cNvPr id="24" name="Picture 23"/>
          <p:cNvPicPr>
            <a:picLocks noChangeAspect="1"/>
          </p:cNvPicPr>
          <p:nvPr/>
        </p:nvPicPr>
        <p:blipFill rotWithShape="1">
          <a:blip r:embed="rId3"/>
          <a:srcRect l="18498" t="40826" r="65020" b="19859"/>
          <a:stretch/>
        </p:blipFill>
        <p:spPr>
          <a:xfrm>
            <a:off x="3820883" y="2718388"/>
            <a:ext cx="368710" cy="659619"/>
          </a:xfrm>
          <a:prstGeom prst="rect">
            <a:avLst/>
          </a:prstGeom>
        </p:spPr>
      </p:pic>
      <p:pic>
        <p:nvPicPr>
          <p:cNvPr id="14" name="Picture 13" descr="Hinduism - Wikipedi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61507" y="2692103"/>
            <a:ext cx="672465" cy="668655"/>
          </a:xfrm>
          <a:prstGeom prst="rect">
            <a:avLst/>
          </a:prstGeom>
          <a:noFill/>
          <a:ln>
            <a:noFill/>
          </a:ln>
        </p:spPr>
      </p:pic>
      <p:pic>
        <p:nvPicPr>
          <p:cNvPr id="1026" name="Picture 2" descr="https://openingworlds.uk/wp-content/uploads/2021/09/More-Hindu-Storie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40624" y="4720960"/>
            <a:ext cx="1514229" cy="201897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Hinduism - Wikipedi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05246" y="2713869"/>
            <a:ext cx="672465" cy="668655"/>
          </a:xfrm>
          <a:prstGeom prst="rect">
            <a:avLst/>
          </a:prstGeom>
          <a:noFill/>
          <a:ln>
            <a:noFill/>
          </a:ln>
        </p:spPr>
      </p:pic>
      <p:pic>
        <p:nvPicPr>
          <p:cNvPr id="1028" name="Picture 4" descr="https://openingworlds.uk/wp-content/uploads/2021/12/Living-Hindu-tradition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23884" y="4720960"/>
            <a:ext cx="1453619" cy="19381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7"/>
          <a:srcRect l="19255" t="21270" r="43699" b="10585"/>
          <a:stretch/>
        </p:blipFill>
        <p:spPr>
          <a:xfrm>
            <a:off x="8583279" y="4720960"/>
            <a:ext cx="1404877" cy="1938158"/>
          </a:xfrm>
          <a:prstGeom prst="rect">
            <a:avLst/>
          </a:prstGeom>
        </p:spPr>
      </p:pic>
    </p:spTree>
    <p:extLst>
      <p:ext uri="{BB962C8B-B14F-4D97-AF65-F5344CB8AC3E}">
        <p14:creationId xmlns:p14="http://schemas.microsoft.com/office/powerpoint/2010/main" val="2246553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945F3514-1DFC-4CD1-A33E-CA236184369C}"/>
              </a:ext>
            </a:extLst>
          </p:cNvPr>
          <p:cNvSpPr txBox="1"/>
          <p:nvPr/>
        </p:nvSpPr>
        <p:spPr>
          <a:xfrm>
            <a:off x="3321148" y="356718"/>
            <a:ext cx="5495414" cy="584775"/>
          </a:xfrm>
          <a:prstGeom prst="rect">
            <a:avLst/>
          </a:prstGeom>
          <a:noFill/>
        </p:spPr>
        <p:txBody>
          <a:bodyPr wrap="square" rtlCol="0">
            <a:spAutoFit/>
          </a:bodyPr>
          <a:lstStyle/>
          <a:p>
            <a:pPr algn="ctr"/>
            <a:r>
              <a:rPr lang="en-GB" sz="3200" b="1" dirty="0" smtClean="0">
                <a:latin typeface="Kinetic Letters" panose="00000500000000000000" pitchFamily="50" charset="0"/>
              </a:rPr>
              <a:t>Summer Coverage: Year 1 to Year 6</a:t>
            </a:r>
            <a:endParaRPr lang="en-GB" sz="3200" b="1" dirty="0">
              <a:latin typeface="Kinetic Letters" panose="00000500000000000000" pitchFamily="50" charset="0"/>
            </a:endParaRPr>
          </a:p>
        </p:txBody>
      </p:sp>
      <p:graphicFrame>
        <p:nvGraphicFramePr>
          <p:cNvPr id="7" name="Table 6"/>
          <p:cNvGraphicFramePr>
            <a:graphicFrameLocks noGrp="1"/>
          </p:cNvGraphicFramePr>
          <p:nvPr>
            <p:extLst>
              <p:ext uri="{D42A27DB-BD31-4B8C-83A1-F6EECF244321}">
                <p14:modId xmlns:p14="http://schemas.microsoft.com/office/powerpoint/2010/main" val="746688920"/>
              </p:ext>
            </p:extLst>
          </p:nvPr>
        </p:nvGraphicFramePr>
        <p:xfrm>
          <a:off x="53172" y="1060473"/>
          <a:ext cx="11693136" cy="4297680"/>
        </p:xfrm>
        <a:graphic>
          <a:graphicData uri="http://schemas.openxmlformats.org/drawingml/2006/table">
            <a:tbl>
              <a:tblPr firstRow="1" bandRow="1">
                <a:tableStyleId>{5C22544A-7EE6-4342-B048-85BDC9FD1C3A}</a:tableStyleId>
              </a:tblPr>
              <a:tblGrid>
                <a:gridCol w="1157067">
                  <a:extLst>
                    <a:ext uri="{9D8B030D-6E8A-4147-A177-3AD203B41FA5}">
                      <a16:colId xmlns:a16="http://schemas.microsoft.com/office/drawing/2014/main" xmlns="" val="1682338250"/>
                    </a:ext>
                  </a:extLst>
                </a:gridCol>
                <a:gridCol w="1951629">
                  <a:extLst>
                    <a:ext uri="{9D8B030D-6E8A-4147-A177-3AD203B41FA5}">
                      <a16:colId xmlns:a16="http://schemas.microsoft.com/office/drawing/2014/main" xmlns="" val="4215414046"/>
                    </a:ext>
                  </a:extLst>
                </a:gridCol>
                <a:gridCol w="1902648">
                  <a:extLst>
                    <a:ext uri="{9D8B030D-6E8A-4147-A177-3AD203B41FA5}">
                      <a16:colId xmlns:a16="http://schemas.microsoft.com/office/drawing/2014/main" xmlns="" val="1724691979"/>
                    </a:ext>
                  </a:extLst>
                </a:gridCol>
                <a:gridCol w="1670448">
                  <a:extLst>
                    <a:ext uri="{9D8B030D-6E8A-4147-A177-3AD203B41FA5}">
                      <a16:colId xmlns:a16="http://schemas.microsoft.com/office/drawing/2014/main" xmlns="" val="124358967"/>
                    </a:ext>
                  </a:extLst>
                </a:gridCol>
                <a:gridCol w="1670448">
                  <a:extLst>
                    <a:ext uri="{9D8B030D-6E8A-4147-A177-3AD203B41FA5}">
                      <a16:colId xmlns:a16="http://schemas.microsoft.com/office/drawing/2014/main" xmlns="" val="3211516488"/>
                    </a:ext>
                  </a:extLst>
                </a:gridCol>
                <a:gridCol w="1670448">
                  <a:extLst>
                    <a:ext uri="{9D8B030D-6E8A-4147-A177-3AD203B41FA5}">
                      <a16:colId xmlns:a16="http://schemas.microsoft.com/office/drawing/2014/main" xmlns="" val="3638276786"/>
                    </a:ext>
                  </a:extLst>
                </a:gridCol>
                <a:gridCol w="1670448">
                  <a:extLst>
                    <a:ext uri="{9D8B030D-6E8A-4147-A177-3AD203B41FA5}">
                      <a16:colId xmlns:a16="http://schemas.microsoft.com/office/drawing/2014/main" xmlns="" val="2092227002"/>
                    </a:ext>
                  </a:extLst>
                </a:gridCol>
              </a:tblGrid>
              <a:tr h="407437">
                <a:tc gridSpan="7">
                  <a:txBody>
                    <a:bodyPr/>
                    <a:lstStyle/>
                    <a:p>
                      <a:pPr algn="ctr"/>
                      <a:r>
                        <a:rPr lang="en-GB" sz="2800" dirty="0" smtClean="0">
                          <a:latin typeface="Kinetic Letters" panose="00000500000000000000" pitchFamily="50" charset="0"/>
                        </a:rPr>
                        <a:t>RE</a:t>
                      </a:r>
                      <a:r>
                        <a:rPr lang="en-GB" sz="2800" baseline="0" dirty="0" smtClean="0">
                          <a:latin typeface="Kinetic Letters" panose="00000500000000000000" pitchFamily="50" charset="0"/>
                        </a:rPr>
                        <a:t> Overview</a:t>
                      </a:r>
                      <a:endParaRPr lang="en-GB" sz="2800" dirty="0">
                        <a:latin typeface="Kinetic Letters" panose="00000500000000000000" pitchFamily="50" charset="0"/>
                      </a:endParaRP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343026061"/>
                  </a:ext>
                </a:extLst>
              </a:tr>
              <a:tr h="407437">
                <a:tc>
                  <a:txBody>
                    <a:bodyPr/>
                    <a:lstStyle/>
                    <a:p>
                      <a:pPr algn="ctr"/>
                      <a:r>
                        <a:rPr lang="en-GB" sz="2800" dirty="0" smtClean="0">
                          <a:latin typeface="Kinetic Letters" panose="00000500000000000000" pitchFamily="50" charset="0"/>
                        </a:rPr>
                        <a:t>Term</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1</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2</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3</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a:t>
                      </a:r>
                      <a:r>
                        <a:rPr lang="en-GB" sz="2800" baseline="0" dirty="0" smtClean="0">
                          <a:latin typeface="Kinetic Letters" panose="00000500000000000000" pitchFamily="50" charset="0"/>
                        </a:rPr>
                        <a:t> 4</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5</a:t>
                      </a:r>
                      <a:endParaRPr lang="en-GB" sz="2800" dirty="0">
                        <a:latin typeface="Kinetic Letters" panose="00000500000000000000" pitchFamily="50" charset="0"/>
                      </a:endParaRPr>
                    </a:p>
                  </a:txBody>
                  <a:tcPr/>
                </a:tc>
                <a:tc>
                  <a:txBody>
                    <a:bodyPr/>
                    <a:lstStyle/>
                    <a:p>
                      <a:pPr algn="ctr"/>
                      <a:r>
                        <a:rPr lang="en-GB" sz="2800" dirty="0" smtClean="0">
                          <a:latin typeface="Kinetic Letters" panose="00000500000000000000" pitchFamily="50" charset="0"/>
                        </a:rPr>
                        <a:t>Year 6</a:t>
                      </a:r>
                      <a:endParaRPr lang="en-GB" sz="2800" dirty="0">
                        <a:latin typeface="Kinetic Letters" panose="00000500000000000000" pitchFamily="50" charset="0"/>
                      </a:endParaRPr>
                    </a:p>
                  </a:txBody>
                  <a:tcPr/>
                </a:tc>
                <a:extLst>
                  <a:ext uri="{0D108BD9-81ED-4DB2-BD59-A6C34878D82A}">
                    <a16:rowId xmlns:a16="http://schemas.microsoft.com/office/drawing/2014/main" xmlns="" val="4196337754"/>
                  </a:ext>
                </a:extLst>
              </a:tr>
              <a:tr h="407437">
                <a:tc rowSpan="3">
                  <a:txBody>
                    <a:bodyPr/>
                    <a:lstStyle/>
                    <a:p>
                      <a:pPr algn="ctr"/>
                      <a:endParaRPr lang="en-GB" sz="2400" dirty="0" smtClean="0">
                        <a:latin typeface="Kinetic Letters" panose="00000500000000000000" pitchFamily="50" charset="0"/>
                      </a:endParaRPr>
                    </a:p>
                    <a:p>
                      <a:pPr algn="ctr"/>
                      <a:r>
                        <a:rPr lang="en-GB" sz="2400" dirty="0" smtClean="0">
                          <a:latin typeface="Kinetic Letters" panose="00000500000000000000" pitchFamily="50" charset="0"/>
                        </a:rPr>
                        <a:t>Spring</a:t>
                      </a:r>
                      <a:endParaRPr lang="en-GB" sz="24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Islam</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Islam </a:t>
                      </a:r>
                    </a:p>
                  </a:txBody>
                  <a:tcPr/>
                </a:tc>
                <a:tc>
                  <a:txBody>
                    <a:bodyPr/>
                    <a:lstStyle/>
                    <a:p>
                      <a:pPr algn="ctr"/>
                      <a:r>
                        <a:rPr lang="en-GB" sz="2800" dirty="0" smtClean="0">
                          <a:latin typeface="Kinetic Letters" panose="00000500000000000000" pitchFamily="50" charset="0"/>
                        </a:rPr>
                        <a:t>TBC</a:t>
                      </a:r>
                      <a:endParaRPr lang="en-GB" sz="28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 Christianity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TBC</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Kinetic Letters" panose="00000500000000000000" pitchFamily="50" charset="0"/>
                        </a:rPr>
                        <a:t>Christianity</a:t>
                      </a:r>
                    </a:p>
                  </a:txBody>
                  <a:tcPr/>
                </a:tc>
                <a:extLst>
                  <a:ext uri="{0D108BD9-81ED-4DB2-BD59-A6C34878D82A}">
                    <a16:rowId xmlns:a16="http://schemas.microsoft.com/office/drawing/2014/main" xmlns="" val="2590723628"/>
                  </a:ext>
                </a:extLst>
              </a:tr>
              <a:tr h="407437">
                <a:tc vMerge="1">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smtClean="0">
                        <a:latin typeface="Kinetic Letters" panose="00000500000000000000" pitchFamily="50" charset="0"/>
                      </a:endParaRPr>
                    </a:p>
                    <a:p>
                      <a:pPr algn="ctr"/>
                      <a:endParaRPr lang="en-GB" sz="2400" dirty="0" smtClean="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extLst>
                  <a:ext uri="{0D108BD9-81ED-4DB2-BD59-A6C34878D82A}">
                    <a16:rowId xmlns:a16="http://schemas.microsoft.com/office/drawing/2014/main" xmlns="" val="2398118214"/>
                  </a:ext>
                </a:extLst>
              </a:tr>
              <a:tr h="407437">
                <a:tc vMerge="1">
                  <a:txBody>
                    <a:bodyPr/>
                    <a:lstStyle/>
                    <a:p>
                      <a:pPr algn="ctr"/>
                      <a:endParaRPr lang="en-GB" sz="2400" dirty="0">
                        <a:latin typeface="Kinetic Letters" panose="00000500000000000000" pitchFamily="50" charset="0"/>
                      </a:endParaRPr>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u="none" kern="1200" dirty="0" smtClean="0">
                          <a:solidFill>
                            <a:schemeClr val="dk1"/>
                          </a:solidFill>
                          <a:effectLst/>
                          <a:latin typeface="Kinetic Letters" panose="00000500000000000000" pitchFamily="50" charset="0"/>
                          <a:ea typeface="+mn-ea"/>
                          <a:cs typeface="+mn-cs"/>
                        </a:rPr>
                        <a:t>Theme 1 - Religion </a:t>
                      </a:r>
                    </a:p>
                    <a:p>
                      <a:pPr algn="ctr"/>
                      <a:r>
                        <a:rPr lang="en-GB" sz="2400" b="0" u="none" dirty="0" smtClean="0">
                          <a:latin typeface="Kinetic Letters" panose="00000500000000000000" pitchFamily="50" charset="0"/>
                        </a:rPr>
                        <a:t>Theme 2 - Building and Rituals</a:t>
                      </a:r>
                    </a:p>
                    <a:p>
                      <a:pPr algn="ctr"/>
                      <a:r>
                        <a:rPr lang="en-GB" sz="2400" b="0" u="none" dirty="0" smtClean="0">
                          <a:latin typeface="Kinetic Letters" panose="00000500000000000000" pitchFamily="50" charset="0"/>
                        </a:rPr>
                        <a:t>Theme 3 - Celebrations</a:t>
                      </a:r>
                      <a:endParaRPr lang="en-GB" sz="2400" b="0" u="none" dirty="0">
                        <a:latin typeface="Kinetic Letters" panose="00000500000000000000" pitchFamily="50" charset="0"/>
                      </a:endParaRPr>
                    </a:p>
                  </a:txBody>
                  <a:tcPr/>
                </a:tc>
                <a:tc hMerge="1">
                  <a:txBody>
                    <a:bodyPr/>
                    <a:lstStyle/>
                    <a:p>
                      <a:pPr algn="ctr"/>
                      <a:endParaRPr lang="en-GB" sz="2400"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kern="1200" dirty="0" smtClean="0">
                          <a:solidFill>
                            <a:schemeClr val="dk1"/>
                          </a:solidFill>
                          <a:effectLst/>
                          <a:latin typeface="Kinetic Letters" panose="00000500000000000000" pitchFamily="50" charset="0"/>
                          <a:ea typeface="+mn-ea"/>
                          <a:cs typeface="+mn-cs"/>
                        </a:rPr>
                        <a:t>The Birth of Jesus - </a:t>
                      </a:r>
                      <a:endParaRPr lang="en-GB" sz="2400" dirty="0" smtClean="0">
                        <a:latin typeface="Kinetic Letters" panose="00000500000000000000" pitchFamily="50"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2400" u="sng" dirty="0" smtClean="0">
                          <a:latin typeface="Kinetic Letters" panose="00000500000000000000" pitchFamily="50" charset="0"/>
                        </a:rPr>
                        <a:t>Currently Incomplete</a:t>
                      </a:r>
                      <a:r>
                        <a:rPr lang="en-GB" sz="2400" u="sng" baseline="0" dirty="0" smtClean="0">
                          <a:latin typeface="Kinetic Letters" panose="00000500000000000000" pitchFamily="50" charset="0"/>
                        </a:rPr>
                        <a:t> </a:t>
                      </a:r>
                      <a:endParaRPr lang="en-GB" sz="2400" u="sng" dirty="0" smtClean="0">
                        <a:latin typeface="Kinetic Letters" panose="00000500000000000000" pitchFamily="50" charset="0"/>
                      </a:endParaRPr>
                    </a:p>
                    <a:p>
                      <a:pPr algn="ctr"/>
                      <a:endParaRPr lang="en-GB" sz="2400" u="sng" dirty="0">
                        <a:latin typeface="Kinetic Letters" panose="00000500000000000000" pitchFamily="50" charset="0"/>
                      </a:endParaRPr>
                    </a:p>
                  </a:txBody>
                  <a:tcPr/>
                </a:tc>
                <a:tc>
                  <a:txBody>
                    <a:bodyPr/>
                    <a:lstStyle/>
                    <a:p>
                      <a:pPr algn="ctr"/>
                      <a:endParaRPr lang="en-GB" sz="2400" dirty="0">
                        <a:latin typeface="Kinetic Letters" panose="00000500000000000000" pitchFamily="50"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dirty="0" smtClean="0">
                          <a:latin typeface="Kinetic Letters" panose="00000500000000000000" pitchFamily="50" charset="0"/>
                        </a:rPr>
                        <a:t>Death</a:t>
                      </a:r>
                      <a:r>
                        <a:rPr lang="en-GB" sz="2400" baseline="0" dirty="0" smtClean="0">
                          <a:latin typeface="Kinetic Letters" panose="00000500000000000000" pitchFamily="50" charset="0"/>
                        </a:rPr>
                        <a:t> and Resurrection of Jesus - </a:t>
                      </a:r>
                      <a:r>
                        <a:rPr lang="en-GB" sz="2400" u="sng" dirty="0" smtClean="0">
                          <a:latin typeface="Kinetic Letters" panose="00000500000000000000" pitchFamily="50" charset="0"/>
                        </a:rPr>
                        <a:t>Currently Incomplete</a:t>
                      </a:r>
                      <a:r>
                        <a:rPr lang="en-GB" sz="2400" u="sng" baseline="0" dirty="0" smtClean="0">
                          <a:latin typeface="Kinetic Letters" panose="00000500000000000000" pitchFamily="50" charset="0"/>
                        </a:rPr>
                        <a:t> </a:t>
                      </a:r>
                      <a:endParaRPr lang="en-GB" sz="2400" u="sng" dirty="0" smtClean="0">
                        <a:latin typeface="Kinetic Letters" panose="00000500000000000000" pitchFamily="50" charset="0"/>
                      </a:endParaRPr>
                    </a:p>
                  </a:txBody>
                  <a:tcPr/>
                </a:tc>
                <a:extLst>
                  <a:ext uri="{0D108BD9-81ED-4DB2-BD59-A6C34878D82A}">
                    <a16:rowId xmlns:a16="http://schemas.microsoft.com/office/drawing/2014/main" xmlns="" val="2221775028"/>
                  </a:ext>
                </a:extLst>
              </a:tr>
            </a:tbl>
          </a:graphicData>
        </a:graphic>
      </p:graphicFrame>
      <p:pic>
        <p:nvPicPr>
          <p:cNvPr id="3" name="Picture 2"/>
          <p:cNvPicPr>
            <a:picLocks noChangeAspect="1"/>
          </p:cNvPicPr>
          <p:nvPr/>
        </p:nvPicPr>
        <p:blipFill rotWithShape="1">
          <a:blip r:embed="rId2"/>
          <a:srcRect l="18498" t="40826" r="65020" b="19859"/>
          <a:stretch/>
        </p:blipFill>
        <p:spPr>
          <a:xfrm>
            <a:off x="7358099" y="2725916"/>
            <a:ext cx="368710" cy="659619"/>
          </a:xfrm>
          <a:prstGeom prst="rect">
            <a:avLst/>
          </a:prstGeom>
        </p:spPr>
      </p:pic>
      <p:pic>
        <p:nvPicPr>
          <p:cNvPr id="17" name="Picture 16"/>
          <p:cNvPicPr>
            <a:picLocks noChangeAspect="1"/>
          </p:cNvPicPr>
          <p:nvPr/>
        </p:nvPicPr>
        <p:blipFill rotWithShape="1">
          <a:blip r:embed="rId2"/>
          <a:srcRect l="18498" t="40826" r="65020" b="19859"/>
          <a:stretch/>
        </p:blipFill>
        <p:spPr>
          <a:xfrm>
            <a:off x="10750081" y="2723132"/>
            <a:ext cx="368710" cy="659619"/>
          </a:xfrm>
          <a:prstGeom prst="rect">
            <a:avLst/>
          </a:prstGeom>
        </p:spPr>
      </p:pic>
      <p:pic>
        <p:nvPicPr>
          <p:cNvPr id="2050" name="Picture 2" descr="File:Star and Crescent.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6721" y="2691599"/>
            <a:ext cx="759935" cy="65961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File:Star and Crescent.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2497" y="2691598"/>
            <a:ext cx="759935" cy="6596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4"/>
          <a:srcRect l="2279" t="29537" r="75947" b="31351"/>
          <a:stretch/>
        </p:blipFill>
        <p:spPr>
          <a:xfrm>
            <a:off x="7020231" y="5131533"/>
            <a:ext cx="1281501" cy="1726467"/>
          </a:xfrm>
          <a:prstGeom prst="rect">
            <a:avLst/>
          </a:prstGeom>
        </p:spPr>
      </p:pic>
    </p:spTree>
    <p:extLst>
      <p:ext uri="{BB962C8B-B14F-4D97-AF65-F5344CB8AC3E}">
        <p14:creationId xmlns:p14="http://schemas.microsoft.com/office/powerpoint/2010/main" val="3495277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TotalTime>
  <Words>459</Words>
  <Application>Microsoft Office PowerPoint</Application>
  <PresentationFormat>Widescreen</PresentationFormat>
  <Paragraphs>98</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ArialMT</vt:lpstr>
      <vt:lpstr>Calibri</vt:lpstr>
      <vt:lpstr>Calibri Light</vt:lpstr>
      <vt:lpstr>Kinetic Letters</vt:lpstr>
      <vt:lpstr>Symbol</vt:lpstr>
      <vt:lpstr>Times New Roman</vt:lpstr>
      <vt:lpstr>Office Theme</vt:lpstr>
      <vt:lpstr>Religious Education at Priory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A Yasin</dc:creator>
  <cp:lastModifiedBy>Miss A. Yasin</cp:lastModifiedBy>
  <cp:revision>26</cp:revision>
  <dcterms:created xsi:type="dcterms:W3CDTF">2022-10-17T18:00:56Z</dcterms:created>
  <dcterms:modified xsi:type="dcterms:W3CDTF">2023-02-15T17:27:02Z</dcterms:modified>
</cp:coreProperties>
</file>